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4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1"/>
  </p:notesMasterIdLst>
  <p:sldIdLst>
    <p:sldId id="256" r:id="rId2"/>
    <p:sldId id="282" r:id="rId3"/>
    <p:sldId id="257" r:id="rId4"/>
    <p:sldId id="258" r:id="rId5"/>
    <p:sldId id="259" r:id="rId6"/>
    <p:sldId id="260" r:id="rId7"/>
    <p:sldId id="268" r:id="rId8"/>
    <p:sldId id="261" r:id="rId9"/>
    <p:sldId id="262" r:id="rId10"/>
    <p:sldId id="263" r:id="rId11"/>
    <p:sldId id="269" r:id="rId12"/>
    <p:sldId id="264" r:id="rId13"/>
    <p:sldId id="270" r:id="rId14"/>
    <p:sldId id="265" r:id="rId15"/>
    <p:sldId id="271" r:id="rId16"/>
    <p:sldId id="266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6" r:id="rId5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87634" autoAdjust="0"/>
  </p:normalViewPr>
  <p:slideViewPr>
    <p:cSldViewPr>
      <p:cViewPr>
        <p:scale>
          <a:sx n="80" d="100"/>
          <a:sy n="80" d="100"/>
        </p:scale>
        <p:origin x="-990" y="7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022799-13E3-475F-8AA1-ACED31DD98C2}" type="datetimeFigureOut">
              <a:rPr lang="en-US" smtClean="0"/>
              <a:pPr/>
              <a:t>4/24/2019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DE7CF0-29F7-42D4-8AC2-80B916A0A83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Some</a:t>
            </a:r>
            <a:r>
              <a:rPr lang="en-US" baseline="0" dirty="0" smtClean="0"/>
              <a:t> P</a:t>
            </a:r>
            <a:r>
              <a:rPr lang="en-US" dirty="0" smtClean="0"/>
              <a:t>rimary</a:t>
            </a:r>
            <a:r>
              <a:rPr lang="en-US" baseline="0" dirty="0" smtClean="0"/>
              <a:t> Reasons For Doing So: Are using l</a:t>
            </a:r>
            <a:r>
              <a:rPr lang="en-US" dirty="0" smtClean="0"/>
              <a:t>ess potable water, Improving drainage on paving,</a:t>
            </a:r>
            <a:r>
              <a:rPr lang="en-US" baseline="0" dirty="0" smtClean="0"/>
              <a:t> To help improve soil, And to create wildlife habitat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DE7CF0-29F7-42D4-8AC2-80B916A0A835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Tanks come in all shapes and sizes, and many are low profile in their shape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DE7CF0-29F7-42D4-8AC2-80B916A0A835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Some tanks are designed to double as walls, and some are thin enough to fit between fences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DE7CF0-29F7-42D4-8AC2-80B916A0A835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Underground tanks require outflow lines that gravity feeds end points, or pumps</a:t>
            </a:r>
            <a:r>
              <a:rPr lang="en-US" baseline="0" dirty="0" smtClean="0"/>
              <a:t> 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DE7CF0-29F7-42D4-8AC2-80B916A0A835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following slides illustrate various techniques I</a:t>
            </a:r>
            <a:r>
              <a:rPr lang="en-US" baseline="0" dirty="0" smtClean="0"/>
              <a:t> use in my landscape design practice to divert, slow, and utilize rainwater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DE7CF0-29F7-42D4-8AC2-80B916A0A835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This is a residential Grading &amp; Drainage Plan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DE7CF0-29F7-42D4-8AC2-80B916A0A835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paving at this residence is designed to slow runoff and infiltrate it into the sub-straight, and ultimately to Dry Wells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DE7CF0-29F7-42D4-8AC2-80B916A0A835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No drains in the paving help create</a:t>
            </a:r>
            <a:r>
              <a:rPr lang="en-US" baseline="0" dirty="0" smtClean="0"/>
              <a:t> a beautiful aesthetic experience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DE7CF0-29F7-42D4-8AC2-80B916A0A835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Only the steps are mortared together, all other bricks sit on sand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DE7CF0-29F7-42D4-8AC2-80B916A0A835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All the rainwater collected by this walk and sunken patio benefits the surrounding garden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DE7CF0-29F7-42D4-8AC2-80B916A0A835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No rainwater from this driveway reaches the public sidewalk, a San Francisco requirement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DE7CF0-29F7-42D4-8AC2-80B916A0A835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 order to use rain water, you have to capture it. Stone, brick, or pavers</a:t>
            </a:r>
            <a:r>
              <a:rPr lang="en-US" baseline="0" dirty="0" smtClean="0"/>
              <a:t> </a:t>
            </a:r>
            <a:r>
              <a:rPr lang="en-US" dirty="0" smtClean="0"/>
              <a:t>on sand are very effective as “hidden” reservoirs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DE7CF0-29F7-42D4-8AC2-80B916A0A835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Stone on sand bands remove storm water runoff from walkway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DE7CF0-29F7-42D4-8AC2-80B916A0A835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This solution saved my client in Atherton about 80K. Atherton and many other municipalities</a:t>
            </a:r>
            <a:r>
              <a:rPr lang="en-US" baseline="0" dirty="0" smtClean="0"/>
              <a:t> require keeping storm water on site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DE7CF0-29F7-42D4-8AC2-80B916A0A835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All drainage from this 1 acre site is detained and infiltrated here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DE7CF0-29F7-42D4-8AC2-80B916A0A835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Everything you want to know, and more, on how to build earthworks to harvest rain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DE7CF0-29F7-42D4-8AC2-80B916A0A835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Pond freezing over. About 8’ deep and 30’ wide. Check codes for required fencing protection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DE7CF0-29F7-42D4-8AC2-80B916A0A835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Eight Principles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DE7CF0-29F7-42D4-8AC2-80B916A0A835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Analysis: Begin with long and thoughtful observation.</a:t>
            </a:r>
            <a:r>
              <a:rPr lang="en-US" baseline="0" dirty="0" smtClean="0"/>
              <a:t> Then start at the top!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DE7CF0-29F7-42D4-8AC2-80B916A0A835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Start</a:t>
            </a:r>
            <a:r>
              <a:rPr lang="en-US" baseline="0" dirty="0" smtClean="0"/>
              <a:t> small and simple &amp; Slow, spread, and infiltrate the flow of water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DE7CF0-29F7-42D4-8AC2-80B916A0A835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Always plan for an overflow and use that water as a resource, if possible. And create a living sponge by improving soil conditions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DE7CF0-29F7-42D4-8AC2-80B916A0A835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Stacking functions &amp; Continued observation and re-assessment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DE7CF0-29F7-42D4-8AC2-80B916A0A835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Pop-up emitters are useful for slowing the flow at the end of a line, and giving a more finished look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DE7CF0-29F7-42D4-8AC2-80B916A0A835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Standing water</a:t>
            </a:r>
            <a:r>
              <a:rPr lang="en-US" baseline="0" dirty="0" smtClean="0"/>
              <a:t> on</a:t>
            </a:r>
            <a:r>
              <a:rPr lang="en-US" dirty="0" smtClean="0"/>
              <a:t> heavy</a:t>
            </a:r>
            <a:r>
              <a:rPr lang="en-US" baseline="0" dirty="0" smtClean="0"/>
              <a:t> clay soil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DE7CF0-29F7-42D4-8AC2-80B916A0A835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After</a:t>
            </a:r>
            <a:r>
              <a:rPr lang="en-US" baseline="0" dirty="0" smtClean="0"/>
              <a:t> heavy rains and snow melt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DE7CF0-29F7-42D4-8AC2-80B916A0A835}" type="slidenum">
              <a:rPr lang="en-US" smtClean="0"/>
              <a:pPr/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DE7CF0-29F7-42D4-8AC2-80B916A0A835}" type="slidenum">
              <a:rPr lang="en-US" smtClean="0"/>
              <a:pPr/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Excavating the pond with terraces for planting, and an overflow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DE7CF0-29F7-42D4-8AC2-80B916A0A835}" type="slidenum">
              <a:rPr lang="en-US" smtClean="0"/>
              <a:pPr/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Cobble</a:t>
            </a:r>
            <a:r>
              <a:rPr lang="en-US" baseline="0" dirty="0" smtClean="0"/>
              <a:t> r</a:t>
            </a:r>
            <a:r>
              <a:rPr lang="en-US" dirty="0" smtClean="0"/>
              <a:t>ain</a:t>
            </a:r>
            <a:r>
              <a:rPr lang="en-US" baseline="0" dirty="0" smtClean="0"/>
              <a:t> basin with o</a:t>
            </a:r>
            <a:r>
              <a:rPr lang="en-US" dirty="0" smtClean="0"/>
              <a:t>verflow and strainer cap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DE7CF0-29F7-42D4-8AC2-80B916A0A835}" type="slidenum">
              <a:rPr lang="en-US" smtClean="0"/>
              <a:pPr/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Water way and overflow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DE7CF0-29F7-42D4-8AC2-80B916A0A835}" type="slidenum">
              <a:rPr lang="en-US" smtClean="0"/>
              <a:pPr/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Planted edge as a barrier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DE7CF0-29F7-42D4-8AC2-80B916A0A835}" type="slidenum">
              <a:rPr lang="en-US" smtClean="0"/>
              <a:pPr/>
              <a:t>40</a:t>
            </a:fld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 designed the planting plan for this rain garden with regional native plants to attract wildlife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DE7CF0-29F7-42D4-8AC2-80B916A0A835}" type="slidenum">
              <a:rPr lang="en-US" smtClean="0"/>
              <a:pPr/>
              <a:t>41</a:t>
            </a:fld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You can see the secondary overflow at work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DE7CF0-29F7-42D4-8AC2-80B916A0A835}" type="slidenum">
              <a:rPr lang="en-US" smtClean="0"/>
              <a:pPr/>
              <a:t>42</a:t>
            </a:fld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This is the number one resource you need as a planting guide (and Google too!)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DE7CF0-29F7-42D4-8AC2-80B916A0A835}" type="slidenum">
              <a:rPr lang="en-US" smtClean="0"/>
              <a:pPr/>
              <a:t>44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Inexpensive concrete channels move water away from home</a:t>
            </a:r>
            <a:r>
              <a:rPr lang="en-US" baseline="0" dirty="0" smtClean="0"/>
              <a:t> foundations: “Concrete Gutters”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DE7CF0-29F7-42D4-8AC2-80B916A0A835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Most Bay Area soils</a:t>
            </a:r>
            <a:r>
              <a:rPr lang="en-US" baseline="0" dirty="0" smtClean="0"/>
              <a:t> are heavy clay and rocky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DE7CF0-29F7-42D4-8AC2-80B916A0A835}" type="slidenum">
              <a:rPr lang="en-US" smtClean="0"/>
              <a:pPr/>
              <a:t>45</a:t>
            </a:fld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Micro-organisms</a:t>
            </a:r>
            <a:r>
              <a:rPr lang="en-US" baseline="0" dirty="0" smtClean="0"/>
              <a:t> are like l</a:t>
            </a:r>
            <a:r>
              <a:rPr lang="en-US" dirty="0" smtClean="0"/>
              <a:t>ittle bulldozers,</a:t>
            </a:r>
            <a:r>
              <a:rPr lang="en-US" baseline="0" dirty="0" smtClean="0"/>
              <a:t> they break down leaf litter and aerate the soil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DE7CF0-29F7-42D4-8AC2-80B916A0A835}" type="slidenum">
              <a:rPr lang="en-US" smtClean="0"/>
              <a:pPr/>
              <a:t>46</a:t>
            </a:fld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Remember</a:t>
            </a:r>
            <a:r>
              <a:rPr lang="en-US" baseline="0" dirty="0" smtClean="0"/>
              <a:t> </a:t>
            </a:r>
            <a:r>
              <a:rPr lang="en-US" dirty="0" smtClean="0"/>
              <a:t>the standing water from the Three Oaks site?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DE7CF0-29F7-42D4-8AC2-80B916A0A835}" type="slidenum">
              <a:rPr lang="en-US" smtClean="0"/>
              <a:pPr/>
              <a:t>47</a:t>
            </a:fld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</a:t>
            </a:r>
            <a:r>
              <a:rPr lang="en-US" baseline="0" dirty="0" smtClean="0"/>
              <a:t> very simple method that won’t break your back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DE7CF0-29F7-42D4-8AC2-80B916A0A835}" type="slidenum">
              <a:rPr lang="en-US" smtClean="0"/>
              <a:pPr/>
              <a:t>48</a:t>
            </a:fld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Most of us love</a:t>
            </a:r>
            <a:r>
              <a:rPr lang="en-US" baseline="0" dirty="0" smtClean="0"/>
              <a:t> nature, that’s one reason why we garden…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DE7CF0-29F7-42D4-8AC2-80B916A0A835}" type="slidenum">
              <a:rPr lang="en-US" smtClean="0"/>
              <a:pPr/>
              <a:t>49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Some</a:t>
            </a:r>
            <a:r>
              <a:rPr lang="en-US" baseline="0" dirty="0" smtClean="0"/>
              <a:t> come in m</a:t>
            </a:r>
            <a:r>
              <a:rPr lang="en-US" dirty="0" smtClean="0"/>
              <a:t>ore decorative option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DE7CF0-29F7-42D4-8AC2-80B916A0A835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PVC tubing leading directly to a lawn or planting area for infiltration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DE7CF0-29F7-42D4-8AC2-80B916A0A835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Good for keeping pots and planters watered. Go</a:t>
            </a:r>
            <a:r>
              <a:rPr lang="en-US" baseline="0" dirty="0" smtClean="0"/>
              <a:t> to the </a:t>
            </a:r>
            <a:r>
              <a:rPr lang="en-US" dirty="0" smtClean="0"/>
              <a:t>Bay Area Water Supply and Conservation Agency </a:t>
            </a:r>
            <a:r>
              <a:rPr lang="en-US" baseline="0" dirty="0" smtClean="0"/>
              <a:t>(BAWSCA) website for more information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DE7CF0-29F7-42D4-8AC2-80B916A0A835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Barrels come in many sizes</a:t>
            </a:r>
            <a:r>
              <a:rPr lang="en-US" baseline="0" dirty="0" smtClean="0"/>
              <a:t> and colors. These are not secure…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DE7CF0-29F7-42D4-8AC2-80B916A0A835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Tanks need level ground and firm surfaces to sit 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DE7CF0-29F7-42D4-8AC2-80B916A0A835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EF9D7-8A88-4091-BE52-0A5D88795835}" type="datetimeFigureOut">
              <a:rPr lang="en-US" smtClean="0"/>
              <a:pPr/>
              <a:t>4/24/2019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E4C48-81E8-464F-9D95-E745A070E0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EF9D7-8A88-4091-BE52-0A5D88795835}" type="datetimeFigureOut">
              <a:rPr lang="en-US" smtClean="0"/>
              <a:pPr/>
              <a:t>4/24/2019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E4C48-81E8-464F-9D95-E745A070E0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EF9D7-8A88-4091-BE52-0A5D88795835}" type="datetimeFigureOut">
              <a:rPr lang="en-US" smtClean="0"/>
              <a:pPr/>
              <a:t>4/24/2019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E4C48-81E8-464F-9D95-E745A070E0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EF9D7-8A88-4091-BE52-0A5D88795835}" type="datetimeFigureOut">
              <a:rPr lang="en-US" smtClean="0"/>
              <a:pPr/>
              <a:t>4/24/2019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E4C48-81E8-464F-9D95-E745A070E0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EF9D7-8A88-4091-BE52-0A5D88795835}" type="datetimeFigureOut">
              <a:rPr lang="en-US" smtClean="0"/>
              <a:pPr/>
              <a:t>4/24/2019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E4C48-81E8-464F-9D95-E745A070E0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EF9D7-8A88-4091-BE52-0A5D88795835}" type="datetimeFigureOut">
              <a:rPr lang="en-US" smtClean="0"/>
              <a:pPr/>
              <a:t>4/24/2019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E4C48-81E8-464F-9D95-E745A070E0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EF9D7-8A88-4091-BE52-0A5D88795835}" type="datetimeFigureOut">
              <a:rPr lang="en-US" smtClean="0"/>
              <a:pPr/>
              <a:t>4/24/2019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E4C48-81E8-464F-9D95-E745A070E0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EF9D7-8A88-4091-BE52-0A5D88795835}" type="datetimeFigureOut">
              <a:rPr lang="en-US" smtClean="0"/>
              <a:pPr/>
              <a:t>4/24/2019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E4C48-81E8-464F-9D95-E745A070E0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EF9D7-8A88-4091-BE52-0A5D88795835}" type="datetimeFigureOut">
              <a:rPr lang="en-US" smtClean="0"/>
              <a:pPr/>
              <a:t>4/24/2019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E4C48-81E8-464F-9D95-E745A070E0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EF9D7-8A88-4091-BE52-0A5D88795835}" type="datetimeFigureOut">
              <a:rPr lang="en-US" smtClean="0"/>
              <a:pPr/>
              <a:t>4/24/2019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E4C48-81E8-464F-9D95-E745A070E0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EF9D7-8A88-4091-BE52-0A5D88795835}" type="datetimeFigureOut">
              <a:rPr lang="en-US" smtClean="0"/>
              <a:pPr/>
              <a:t>4/24/2019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E93E4C48-81E8-464F-9D95-E745A070E06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ABDEF9D7-8A88-4091-BE52-0A5D88795835}" type="datetimeFigureOut">
              <a:rPr lang="en-US" smtClean="0"/>
              <a:pPr/>
              <a:t>4/24/2019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E93E4C48-81E8-464F-9D95-E745A070E068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1500" y="1371600"/>
            <a:ext cx="8001000" cy="182880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Harvesting Rainwater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4652" y="2667000"/>
            <a:ext cx="7854696" cy="1524000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</a:rPr>
              <a:t>And Planting A Rain Garden</a:t>
            </a:r>
          </a:p>
          <a:p>
            <a:pPr algn="ctr"/>
            <a:endParaRPr lang="en-US" b="1" dirty="0" smtClean="0">
              <a:solidFill>
                <a:schemeClr val="accent5">
                  <a:lumMod val="75000"/>
                </a:schemeClr>
              </a:solidFill>
            </a:endParaRPr>
          </a:p>
          <a:p>
            <a:pPr algn="ctr"/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Ira Johnson, MLA</a:t>
            </a:r>
          </a:p>
          <a:p>
            <a:pPr algn="ctr"/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April 20, 2019</a:t>
            </a:r>
            <a:endParaRPr lang="en-US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4" name="Picture 3" descr="Log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314700" y="4343400"/>
            <a:ext cx="2514600" cy="2057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Overflow is important, and also</a:t>
            </a:r>
            <a:br>
              <a:rPr lang="en-US" dirty="0" smtClean="0"/>
            </a:br>
            <a:r>
              <a:rPr lang="en-US" dirty="0" smtClean="0"/>
              <a:t>securing the storage containers</a:t>
            </a:r>
            <a:endParaRPr lang="en-US" dirty="0"/>
          </a:p>
        </p:txBody>
      </p:sp>
      <p:pic>
        <p:nvPicPr>
          <p:cNvPr id="7" name="Content Placeholder 6" descr="Rain Barrels 1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914400" y="2438400"/>
            <a:ext cx="5105400" cy="3829050"/>
          </a:xfrm>
        </p:spPr>
      </p:pic>
      <p:pic>
        <p:nvPicPr>
          <p:cNvPr id="6" name="Picture 5" descr="Log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924800" y="5867400"/>
            <a:ext cx="1066800" cy="8728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7" descr="Great-American-Rain-Barrel-Earth-Gra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14400" y="1066800"/>
            <a:ext cx="5181600" cy="5181600"/>
          </a:xfrm>
          <a:prstGeom prst="rect">
            <a:avLst/>
          </a:prstGeom>
        </p:spPr>
      </p:pic>
      <p:pic>
        <p:nvPicPr>
          <p:cNvPr id="4" name="Picture 3" descr="Log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924800" y="5867400"/>
            <a:ext cx="1066800" cy="8728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r>
              <a:rPr lang="en-US" dirty="0" smtClean="0"/>
              <a:t>Other storage options are tanks</a:t>
            </a:r>
            <a:endParaRPr lang="en-US" dirty="0"/>
          </a:p>
        </p:txBody>
      </p:sp>
      <p:pic>
        <p:nvPicPr>
          <p:cNvPr id="5" name="Content Placeholder 4" descr="Large Corrugated Rainwater Tank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914400" y="1924050"/>
            <a:ext cx="5765800" cy="4324350"/>
          </a:xfrm>
        </p:spPr>
      </p:pic>
      <p:pic>
        <p:nvPicPr>
          <p:cNvPr id="6" name="Picture 5" descr="Log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924800" y="5867400"/>
            <a:ext cx="1066800" cy="8728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5" descr="Rain Tank 2.png"/>
          <p:cNvPicPr>
            <a:picLocks noChangeAspect="1"/>
          </p:cNvPicPr>
          <p:nvPr/>
        </p:nvPicPr>
        <p:blipFill>
          <a:blip r:embed="rId2" cstate="print"/>
          <a:srcRect r="21497"/>
          <a:stretch>
            <a:fillRect/>
          </a:stretch>
        </p:blipFill>
        <p:spPr>
          <a:xfrm>
            <a:off x="914400" y="1143000"/>
            <a:ext cx="5763926" cy="5105400"/>
          </a:xfrm>
          <a:prstGeom prst="rect">
            <a:avLst/>
          </a:prstGeom>
        </p:spPr>
      </p:pic>
      <p:pic>
        <p:nvPicPr>
          <p:cNvPr id="4" name="Picture 3" descr="Log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924800" y="5867400"/>
            <a:ext cx="1066800" cy="8728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r>
              <a:rPr lang="en-US" dirty="0" smtClean="0"/>
              <a:t>More tank options</a:t>
            </a:r>
            <a:endParaRPr lang="en-US" dirty="0"/>
          </a:p>
        </p:txBody>
      </p:sp>
      <p:pic>
        <p:nvPicPr>
          <p:cNvPr id="5" name="Content Placeholder 4" descr="Rain Tank 1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914400" y="1828800"/>
            <a:ext cx="5892800" cy="4419600"/>
          </a:xfrm>
        </p:spPr>
      </p:pic>
      <p:pic>
        <p:nvPicPr>
          <p:cNvPr id="6" name="Picture 5" descr="Log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924800" y="5867400"/>
            <a:ext cx="1066800" cy="8728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5" descr="Rain Tank 3.jpg"/>
          <p:cNvPicPr>
            <a:picLocks noChangeAspect="1"/>
          </p:cNvPicPr>
          <p:nvPr/>
        </p:nvPicPr>
        <p:blipFill>
          <a:blip r:embed="rId3" cstate="print"/>
          <a:srcRect l="1170" r="18000"/>
          <a:stretch>
            <a:fillRect/>
          </a:stretch>
        </p:blipFill>
        <p:spPr>
          <a:xfrm>
            <a:off x="908663" y="1143000"/>
            <a:ext cx="5796937" cy="5181600"/>
          </a:xfrm>
          <a:prstGeom prst="rect">
            <a:avLst/>
          </a:prstGeom>
        </p:spPr>
      </p:pic>
      <p:pic>
        <p:nvPicPr>
          <p:cNvPr id="4" name="Picture 3" descr="Log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924800" y="5867400"/>
            <a:ext cx="1066800" cy="8728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Underground RainTank.jpg"/>
          <p:cNvPicPr>
            <a:picLocks noChangeAspect="1"/>
          </p:cNvPicPr>
          <p:nvPr/>
        </p:nvPicPr>
        <p:blipFill>
          <a:blip r:embed="rId3" cstate="print"/>
          <a:srcRect r="13064" b="4355"/>
          <a:stretch>
            <a:fillRect/>
          </a:stretch>
        </p:blipFill>
        <p:spPr>
          <a:xfrm>
            <a:off x="914400" y="1066800"/>
            <a:ext cx="6083953" cy="5020069"/>
          </a:xfrm>
          <a:prstGeom prst="rect">
            <a:avLst/>
          </a:prstGeom>
        </p:spPr>
      </p:pic>
      <p:pic>
        <p:nvPicPr>
          <p:cNvPr id="4" name="Picture 3" descr="Log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924800" y="5867400"/>
            <a:ext cx="1066800" cy="8728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r>
              <a:rPr lang="en-US" dirty="0" smtClean="0"/>
              <a:t>Design solutions</a:t>
            </a:r>
            <a:endParaRPr lang="en-US" dirty="0"/>
          </a:p>
        </p:txBody>
      </p:sp>
      <p:pic>
        <p:nvPicPr>
          <p:cNvPr id="6" name="Content Placeholder 5" descr="Agave leaf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914400" y="1828800"/>
            <a:ext cx="6260629" cy="4191000"/>
          </a:xfrm>
        </p:spPr>
      </p:pic>
      <p:pic>
        <p:nvPicPr>
          <p:cNvPr id="5" name="Picture 4" descr="Log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924800" y="5867400"/>
            <a:ext cx="1066800" cy="8728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andofsky Grading Plan.jpg"/>
          <p:cNvPicPr>
            <a:picLocks noChangeAspect="1"/>
          </p:cNvPicPr>
          <p:nvPr/>
        </p:nvPicPr>
        <p:blipFill>
          <a:blip r:embed="rId3" cstate="print">
            <a:lum bright="-39000" contrast="33000"/>
          </a:blip>
          <a:stretch>
            <a:fillRect/>
          </a:stretch>
        </p:blipFill>
        <p:spPr>
          <a:xfrm>
            <a:off x="76200" y="990600"/>
            <a:ext cx="8915400" cy="5615135"/>
          </a:xfrm>
          <a:prstGeom prst="rect">
            <a:avLst/>
          </a:prstGeom>
        </p:spPr>
      </p:pic>
      <p:pic>
        <p:nvPicPr>
          <p:cNvPr id="3" name="Picture 2" descr="Logo.jpg"/>
          <p:cNvPicPr>
            <a:picLocks noChangeAspect="1"/>
          </p:cNvPicPr>
          <p:nvPr/>
        </p:nvPicPr>
        <p:blipFill>
          <a:blip r:embed="rId4" cstate="print">
            <a:lum bright="-39000" contrast="33000"/>
          </a:blip>
          <a:stretch>
            <a:fillRect/>
          </a:stretch>
        </p:blipFill>
        <p:spPr>
          <a:xfrm>
            <a:off x="7924800" y="5638800"/>
            <a:ext cx="1066800" cy="8728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ndofsky Grading Plan.jpg"/>
          <p:cNvPicPr>
            <a:picLocks noChangeAspect="1"/>
          </p:cNvPicPr>
          <p:nvPr/>
        </p:nvPicPr>
        <p:blipFill>
          <a:blip r:embed="rId3" cstate="print">
            <a:lum bright="-39000" contrast="33000"/>
          </a:blip>
          <a:stretch>
            <a:fillRect/>
          </a:stretch>
        </p:blipFill>
        <p:spPr>
          <a:xfrm>
            <a:off x="-5202051" y="1143000"/>
            <a:ext cx="18613251" cy="11430000"/>
          </a:xfrm>
          <a:prstGeom prst="rect">
            <a:avLst/>
          </a:prstGeom>
        </p:spPr>
      </p:pic>
      <p:pic>
        <p:nvPicPr>
          <p:cNvPr id="4" name="Picture 3" descr="Logo.jpg"/>
          <p:cNvPicPr>
            <a:picLocks noChangeAspect="1"/>
          </p:cNvPicPr>
          <p:nvPr/>
        </p:nvPicPr>
        <p:blipFill>
          <a:blip r:embed="rId4" cstate="print">
            <a:lum bright="-25000"/>
          </a:blip>
          <a:stretch>
            <a:fillRect/>
          </a:stretch>
        </p:blipFill>
        <p:spPr>
          <a:xfrm>
            <a:off x="7924800" y="5867400"/>
            <a:ext cx="1066800" cy="8728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en-US" dirty="0" smtClean="0"/>
              <a:t>Presented by</a:t>
            </a:r>
            <a:endParaRPr lang="en-US" dirty="0"/>
          </a:p>
        </p:txBody>
      </p:sp>
      <p:pic>
        <p:nvPicPr>
          <p:cNvPr id="4" name="Content Placeholder 3" descr="Ira Johnson Bio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6618" t="8824" r="13235" b="11765"/>
          <a:stretch>
            <a:fillRect/>
          </a:stretch>
        </p:blipFill>
        <p:spPr>
          <a:xfrm>
            <a:off x="914400" y="2038576"/>
            <a:ext cx="5562600" cy="4133624"/>
          </a:xfrm>
        </p:spPr>
      </p:pic>
      <p:pic>
        <p:nvPicPr>
          <p:cNvPr id="6" name="Picture 5" descr="Log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924800" y="5867400"/>
            <a:ext cx="1066800" cy="8728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r>
              <a:rPr lang="en-US" dirty="0" smtClean="0"/>
              <a:t>Some built examples</a:t>
            </a:r>
            <a:endParaRPr lang="en-US" dirty="0"/>
          </a:p>
        </p:txBody>
      </p:sp>
      <p:pic>
        <p:nvPicPr>
          <p:cNvPr id="4" name="Content Placeholder 3" descr="8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l="3614" r="3614" b="4820"/>
          <a:stretch>
            <a:fillRect/>
          </a:stretch>
        </p:blipFill>
        <p:spPr>
          <a:xfrm>
            <a:off x="914400" y="1676400"/>
            <a:ext cx="5867480" cy="4514800"/>
          </a:xfrm>
        </p:spPr>
      </p:pic>
      <p:pic>
        <p:nvPicPr>
          <p:cNvPr id="6" name="Picture 5" descr="Log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924800" y="5867400"/>
            <a:ext cx="1066800" cy="8728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Brick On Sand 3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r="6559"/>
          <a:stretch>
            <a:fillRect/>
          </a:stretch>
        </p:blipFill>
        <p:spPr>
          <a:xfrm>
            <a:off x="914401" y="1173164"/>
            <a:ext cx="5980951" cy="4800600"/>
          </a:xfrm>
        </p:spPr>
      </p:pic>
      <p:pic>
        <p:nvPicPr>
          <p:cNvPr id="5" name="Picture 4" descr="Log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924800" y="5867400"/>
            <a:ext cx="1066800" cy="8728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rick On Sand 6.jpg"/>
          <p:cNvPicPr>
            <a:picLocks noChangeAspect="1"/>
          </p:cNvPicPr>
          <p:nvPr/>
        </p:nvPicPr>
        <p:blipFill>
          <a:blip r:embed="rId3" cstate="print"/>
          <a:srcRect r="6595"/>
          <a:stretch>
            <a:fillRect/>
          </a:stretch>
        </p:blipFill>
        <p:spPr>
          <a:xfrm>
            <a:off x="914400" y="1200150"/>
            <a:ext cx="5907511" cy="4743450"/>
          </a:xfrm>
          <a:prstGeom prst="rect">
            <a:avLst/>
          </a:prstGeom>
        </p:spPr>
      </p:pic>
      <p:pic>
        <p:nvPicPr>
          <p:cNvPr id="5" name="Picture 4" descr="Log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924800" y="5867400"/>
            <a:ext cx="1066800" cy="8728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one On Sand_Conc. Driveway 2018.jpg"/>
          <p:cNvPicPr>
            <a:picLocks noChangeAspect="1"/>
          </p:cNvPicPr>
          <p:nvPr/>
        </p:nvPicPr>
        <p:blipFill>
          <a:blip r:embed="rId3" cstate="print"/>
          <a:srcRect l="3297" r="6595"/>
          <a:stretch>
            <a:fillRect/>
          </a:stretch>
        </p:blipFill>
        <p:spPr>
          <a:xfrm>
            <a:off x="914400" y="1143000"/>
            <a:ext cx="5950727" cy="4953000"/>
          </a:xfrm>
          <a:prstGeom prst="rect">
            <a:avLst/>
          </a:prstGeom>
        </p:spPr>
      </p:pic>
      <p:pic>
        <p:nvPicPr>
          <p:cNvPr id="4" name="Picture 3" descr="Log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924800" y="5867400"/>
            <a:ext cx="1066800" cy="8728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990600"/>
            <a:ext cx="8229600" cy="1143000"/>
          </a:xfrm>
        </p:spPr>
        <p:txBody>
          <a:bodyPr>
            <a:noAutofit/>
          </a:bodyPr>
          <a:lstStyle/>
          <a:p>
            <a:r>
              <a:rPr lang="en-US" sz="2600" dirty="0" smtClean="0"/>
              <a:t>For more information on urban design solutions </a:t>
            </a:r>
            <a:br>
              <a:rPr lang="en-US" sz="2600" dirty="0" smtClean="0"/>
            </a:br>
            <a:r>
              <a:rPr lang="en-US" sz="2600" dirty="0" smtClean="0"/>
              <a:t>download San Francisco’s ‘Rainwater Harvesting Manual’ </a:t>
            </a:r>
            <a:br>
              <a:rPr lang="en-US" sz="2600" dirty="0" smtClean="0"/>
            </a:br>
            <a:r>
              <a:rPr lang="en-US" sz="2600" dirty="0" smtClean="0"/>
              <a:t>from docs on sfwater.org</a:t>
            </a:r>
            <a:endParaRPr lang="en-US" sz="2600" dirty="0"/>
          </a:p>
        </p:txBody>
      </p:sp>
      <p:pic>
        <p:nvPicPr>
          <p:cNvPr id="10" name="Content Placeholder 9" descr="Front Walk Stone On Sand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914400" y="2286000"/>
            <a:ext cx="2743200" cy="4190338"/>
          </a:xfrm>
        </p:spPr>
      </p:pic>
      <p:pic>
        <p:nvPicPr>
          <p:cNvPr id="11" name="Picture 10" descr="Advertisment.jpg"/>
          <p:cNvPicPr>
            <a:picLocks noChangeAspect="1"/>
          </p:cNvPicPr>
          <p:nvPr/>
        </p:nvPicPr>
        <p:blipFill>
          <a:blip r:embed="rId4" cstate="print"/>
          <a:srcRect l="21176" t="21818" r="21176" b="21818"/>
          <a:stretch>
            <a:fillRect/>
          </a:stretch>
        </p:blipFill>
        <p:spPr>
          <a:xfrm>
            <a:off x="4419600" y="1773475"/>
            <a:ext cx="3055011" cy="38653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668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If you have the space, there are </a:t>
            </a:r>
            <a:br>
              <a:rPr lang="en-US" dirty="0" smtClean="0"/>
            </a:br>
            <a:r>
              <a:rPr lang="en-US" dirty="0" smtClean="0"/>
              <a:t>other ways to harvest rain</a:t>
            </a:r>
            <a:endParaRPr lang="en-US" dirty="0"/>
          </a:p>
        </p:txBody>
      </p:sp>
      <p:pic>
        <p:nvPicPr>
          <p:cNvPr id="4" name="Content Placeholder 3" descr="Detention Pond Escavation 1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b="8504"/>
          <a:stretch>
            <a:fillRect/>
          </a:stretch>
        </p:blipFill>
        <p:spPr>
          <a:xfrm>
            <a:off x="914400" y="2420113"/>
            <a:ext cx="5277909" cy="3621794"/>
          </a:xfrm>
        </p:spPr>
      </p:pic>
      <p:pic>
        <p:nvPicPr>
          <p:cNvPr id="6" name="Picture 5" descr="Log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924800" y="5867400"/>
            <a:ext cx="1066800" cy="8728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en-US" dirty="0" smtClean="0"/>
              <a:t>Detention Ponds</a:t>
            </a:r>
            <a:endParaRPr lang="en-US" dirty="0"/>
          </a:p>
        </p:txBody>
      </p:sp>
      <p:pic>
        <p:nvPicPr>
          <p:cNvPr id="4" name="Content Placeholder 3" descr="Detention pond 1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l="5625" r="4219"/>
          <a:stretch>
            <a:fillRect/>
          </a:stretch>
        </p:blipFill>
        <p:spPr>
          <a:xfrm>
            <a:off x="914400" y="1782763"/>
            <a:ext cx="5276528" cy="4389437"/>
          </a:xfrm>
        </p:spPr>
      </p:pic>
      <p:pic>
        <p:nvPicPr>
          <p:cNvPr id="6" name="Picture 5" descr="Log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924800" y="5867400"/>
            <a:ext cx="1066800" cy="8728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475488"/>
            <a:ext cx="8229600" cy="1143000"/>
          </a:xfrm>
        </p:spPr>
        <p:txBody>
          <a:bodyPr/>
          <a:lstStyle/>
          <a:p>
            <a:r>
              <a:rPr lang="en-US" dirty="0" smtClean="0"/>
              <a:t>Earthworks</a:t>
            </a:r>
            <a:endParaRPr lang="en-US" dirty="0"/>
          </a:p>
        </p:txBody>
      </p:sp>
      <p:pic>
        <p:nvPicPr>
          <p:cNvPr id="6" name="Content Placeholder 5" descr="Rainwater Harvesting Vol. 2.jpe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914400" y="1706563"/>
            <a:ext cx="3505200" cy="4709978"/>
          </a:xfrm>
        </p:spPr>
      </p:pic>
      <p:pic>
        <p:nvPicPr>
          <p:cNvPr id="8" name="Picture 7" descr="Log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924800" y="5867400"/>
            <a:ext cx="1066800" cy="8728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rozen pond 2.jpg"/>
          <p:cNvPicPr>
            <a:picLocks noChangeAspect="1"/>
          </p:cNvPicPr>
          <p:nvPr/>
        </p:nvPicPr>
        <p:blipFill>
          <a:blip r:embed="rId3" cstate="print"/>
          <a:srcRect l="3750" r="3750"/>
          <a:stretch>
            <a:fillRect/>
          </a:stretch>
        </p:blipFill>
        <p:spPr>
          <a:xfrm>
            <a:off x="914399" y="1219200"/>
            <a:ext cx="6140027" cy="3733800"/>
          </a:xfrm>
          <a:prstGeom prst="rect">
            <a:avLst/>
          </a:prstGeom>
        </p:spPr>
      </p:pic>
      <p:pic>
        <p:nvPicPr>
          <p:cNvPr id="6" name="Picture 5" descr="Log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924800" y="5867400"/>
            <a:ext cx="1066800" cy="8728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Eight Principles</a:t>
            </a:r>
            <a:endParaRPr lang="en-US" dirty="0"/>
          </a:p>
        </p:txBody>
      </p:sp>
      <p:pic>
        <p:nvPicPr>
          <p:cNvPr id="7" name="Picture 6" descr="Log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924800" y="5867400"/>
            <a:ext cx="1066800" cy="8728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80288"/>
            <a:ext cx="8229600" cy="896112"/>
          </a:xfrm>
        </p:spPr>
        <p:txBody>
          <a:bodyPr/>
          <a:lstStyle/>
          <a:p>
            <a:r>
              <a:rPr lang="en-US" dirty="0" smtClean="0"/>
              <a:t>Why harvest rainwater?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0" y="1752600"/>
            <a:ext cx="7239000" cy="2590800"/>
          </a:xfrm>
        </p:spPr>
        <p:txBody>
          <a:bodyPr>
            <a:normAutofit lnSpcReduction="10000"/>
          </a:bodyPr>
          <a:lstStyle/>
          <a:p>
            <a:r>
              <a:rPr lang="en-US" sz="2400" dirty="0" smtClean="0"/>
              <a:t>Reduce use of potable water</a:t>
            </a:r>
          </a:p>
          <a:p>
            <a:r>
              <a:rPr lang="en-US" sz="2400" dirty="0" smtClean="0"/>
              <a:t>Improve and help establish planting areas</a:t>
            </a:r>
          </a:p>
          <a:p>
            <a:r>
              <a:rPr lang="en-US" sz="2400" dirty="0" smtClean="0"/>
              <a:t>Improve drainage on walkways and paving areas</a:t>
            </a:r>
          </a:p>
          <a:p>
            <a:r>
              <a:rPr lang="en-US" sz="2400" dirty="0" smtClean="0"/>
              <a:t>Reduce non-point source pollution in waterways</a:t>
            </a:r>
          </a:p>
          <a:p>
            <a:r>
              <a:rPr lang="en-US" sz="2400" dirty="0" smtClean="0"/>
              <a:t>Help improve soil conditions</a:t>
            </a:r>
          </a:p>
          <a:p>
            <a:r>
              <a:rPr lang="en-US" sz="2400" dirty="0" smtClean="0"/>
              <a:t>Create and help sustain wildlife habitat</a:t>
            </a:r>
            <a:endParaRPr lang="en-US" sz="2400" dirty="0"/>
          </a:p>
        </p:txBody>
      </p:sp>
      <p:pic>
        <p:nvPicPr>
          <p:cNvPr id="4" name="Picture 3" descr="Rain...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14400" y="4343400"/>
            <a:ext cx="3200400" cy="2138045"/>
          </a:xfrm>
          <a:prstGeom prst="rect">
            <a:avLst/>
          </a:prstGeom>
        </p:spPr>
      </p:pic>
      <p:pic>
        <p:nvPicPr>
          <p:cNvPr id="6" name="Picture 5" descr="Log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924800" y="5867400"/>
            <a:ext cx="1066800" cy="8728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rinciple 1_2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23900" y="1066800"/>
            <a:ext cx="4141051" cy="5410199"/>
          </a:xfrm>
          <a:prstGeom prst="rect">
            <a:avLst/>
          </a:prstGeom>
        </p:spPr>
      </p:pic>
      <p:pic>
        <p:nvPicPr>
          <p:cNvPr id="6" name="Picture 5" descr="Log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924800" y="5867400"/>
            <a:ext cx="1066800" cy="8728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rinciple 1_2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23900" y="1082467"/>
            <a:ext cx="4141051" cy="5378865"/>
          </a:xfrm>
          <a:prstGeom prst="rect">
            <a:avLst/>
          </a:prstGeom>
        </p:spPr>
      </p:pic>
      <p:pic>
        <p:nvPicPr>
          <p:cNvPr id="6" name="Picture 5" descr="Log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924800" y="5867400"/>
            <a:ext cx="1066800" cy="8728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rinciple 1_2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86394" y="1082467"/>
            <a:ext cx="3816062" cy="5378865"/>
          </a:xfrm>
          <a:prstGeom prst="rect">
            <a:avLst/>
          </a:prstGeom>
        </p:spPr>
      </p:pic>
      <p:pic>
        <p:nvPicPr>
          <p:cNvPr id="6" name="Picture 5" descr="Log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924800" y="5867400"/>
            <a:ext cx="1066800" cy="8728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rinciple 1_2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29932" y="1082467"/>
            <a:ext cx="3928987" cy="5378865"/>
          </a:xfrm>
          <a:prstGeom prst="rect">
            <a:avLst/>
          </a:prstGeom>
        </p:spPr>
      </p:pic>
      <p:pic>
        <p:nvPicPr>
          <p:cNvPr id="6" name="Picture 5" descr="Log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924800" y="5867400"/>
            <a:ext cx="1066800" cy="8728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en-US" dirty="0" smtClean="0"/>
              <a:t>Three Oaks Rain Garden</a:t>
            </a:r>
            <a:endParaRPr lang="en-US" dirty="0"/>
          </a:p>
        </p:txBody>
      </p:sp>
      <p:pic>
        <p:nvPicPr>
          <p:cNvPr id="4" name="Content Placeholder 3" descr="IMG_2792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914400" y="1764475"/>
            <a:ext cx="5852583" cy="4389437"/>
          </a:xfrm>
        </p:spPr>
      </p:pic>
      <p:pic>
        <p:nvPicPr>
          <p:cNvPr id="6" name="Picture 5" descr="Log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924800" y="5867400"/>
            <a:ext cx="1066800" cy="8728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MG_279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14400" y="1143000"/>
            <a:ext cx="5852582" cy="4389437"/>
          </a:xfrm>
          <a:prstGeom prst="rect">
            <a:avLst/>
          </a:prstGeom>
        </p:spPr>
      </p:pic>
      <p:pic>
        <p:nvPicPr>
          <p:cNvPr id="6" name="Picture 5" descr="Log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924800" y="5867400"/>
            <a:ext cx="1066800" cy="8728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MG_279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14400" y="1143000"/>
            <a:ext cx="5852582" cy="4389436"/>
          </a:xfrm>
          <a:prstGeom prst="rect">
            <a:avLst/>
          </a:prstGeom>
        </p:spPr>
      </p:pic>
      <p:pic>
        <p:nvPicPr>
          <p:cNvPr id="6" name="Picture 5" descr="Log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924800" y="5867400"/>
            <a:ext cx="1066800" cy="8728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MG_279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14400" y="1143000"/>
            <a:ext cx="5852582" cy="4389436"/>
          </a:xfrm>
          <a:prstGeom prst="rect">
            <a:avLst/>
          </a:prstGeom>
        </p:spPr>
      </p:pic>
      <p:pic>
        <p:nvPicPr>
          <p:cNvPr id="6" name="Picture 5" descr="Log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924800" y="5867400"/>
            <a:ext cx="1066800" cy="8728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MG_279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14400" y="1143000"/>
            <a:ext cx="5852582" cy="4389436"/>
          </a:xfrm>
          <a:prstGeom prst="rect">
            <a:avLst/>
          </a:prstGeom>
        </p:spPr>
      </p:pic>
      <p:pic>
        <p:nvPicPr>
          <p:cNvPr id="6" name="Picture 5" descr="Log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924800" y="5867400"/>
            <a:ext cx="1066800" cy="8728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 descr="IMG_279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14400" y="1143000"/>
            <a:ext cx="5852582" cy="4389436"/>
          </a:xfrm>
          <a:prstGeom prst="rect">
            <a:avLst/>
          </a:prstGeom>
        </p:spPr>
      </p:pic>
      <p:pic>
        <p:nvPicPr>
          <p:cNvPr id="4" name="Picture 3" descr="Log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924800" y="5867400"/>
            <a:ext cx="1066800" cy="8728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830263"/>
          </a:xfrm>
        </p:spPr>
        <p:txBody>
          <a:bodyPr/>
          <a:lstStyle/>
          <a:p>
            <a:r>
              <a:rPr lang="en-US" dirty="0" smtClean="0"/>
              <a:t>Capturing Rainwater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64792"/>
            <a:ext cx="5638800" cy="3188208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en-US" dirty="0" smtClean="0"/>
              <a:t>Use surface areas to capture </a:t>
            </a:r>
          </a:p>
          <a:p>
            <a:pPr>
              <a:buNone/>
            </a:pPr>
            <a:r>
              <a:rPr lang="en-US" dirty="0" smtClean="0"/>
              <a:t>rainwater:</a:t>
            </a:r>
          </a:p>
          <a:p>
            <a:pPr lvl="1"/>
            <a:r>
              <a:rPr lang="en-US" dirty="0" smtClean="0"/>
              <a:t>Rooftop Gutters</a:t>
            </a:r>
          </a:p>
          <a:p>
            <a:pPr lvl="1"/>
            <a:r>
              <a:rPr lang="en-US" dirty="0" smtClean="0"/>
              <a:t>Paving Areas</a:t>
            </a:r>
          </a:p>
          <a:p>
            <a:pPr lvl="1"/>
            <a:r>
              <a:rPr lang="en-US" dirty="0" smtClean="0"/>
              <a:t>Walkways</a:t>
            </a:r>
          </a:p>
          <a:p>
            <a:pPr lvl="1"/>
            <a:r>
              <a:rPr lang="en-US" dirty="0" smtClean="0"/>
              <a:t>Lawn Areas</a:t>
            </a:r>
          </a:p>
          <a:p>
            <a:pPr lvl="1"/>
            <a:r>
              <a:rPr lang="en-US" dirty="0" smtClean="0"/>
              <a:t>Planting Areas</a:t>
            </a:r>
          </a:p>
          <a:p>
            <a:pPr lvl="1"/>
            <a:r>
              <a:rPr lang="en-US" dirty="0" smtClean="0"/>
              <a:t>Lean-tos </a:t>
            </a:r>
          </a:p>
          <a:p>
            <a:pPr lvl="1">
              <a:buNone/>
            </a:pPr>
            <a:endParaRPr lang="en-US" dirty="0" smtClean="0"/>
          </a:p>
          <a:p>
            <a:pPr lvl="2"/>
            <a:endParaRPr lang="en-US" dirty="0" smtClean="0"/>
          </a:p>
        </p:txBody>
      </p:sp>
      <p:pic>
        <p:nvPicPr>
          <p:cNvPr id="6" name="Picture 5" descr="Stone On Sand Under Constructio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1905000"/>
            <a:ext cx="2448485" cy="4343400"/>
          </a:xfrm>
          <a:prstGeom prst="rect">
            <a:avLst/>
          </a:prstGeom>
        </p:spPr>
      </p:pic>
      <p:pic>
        <p:nvPicPr>
          <p:cNvPr id="7" name="Picture 6" descr="Log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924800" y="5867400"/>
            <a:ext cx="1066800" cy="8728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 descr="IMG_279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14400" y="1143000"/>
            <a:ext cx="5852582" cy="4389436"/>
          </a:xfrm>
          <a:prstGeom prst="rect">
            <a:avLst/>
          </a:prstGeom>
        </p:spPr>
      </p:pic>
      <p:pic>
        <p:nvPicPr>
          <p:cNvPr id="4" name="Picture 3" descr="Log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924800" y="5867400"/>
            <a:ext cx="1066800" cy="8728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 descr="IMG_279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14400" y="1143000"/>
            <a:ext cx="5852582" cy="4389436"/>
          </a:xfrm>
          <a:prstGeom prst="rect">
            <a:avLst/>
          </a:prstGeom>
        </p:spPr>
      </p:pic>
      <p:pic>
        <p:nvPicPr>
          <p:cNvPr id="4" name="Picture 3" descr="Log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924800" y="5867400"/>
            <a:ext cx="1066800" cy="8728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 descr="IMG_279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14400" y="1143000"/>
            <a:ext cx="5852582" cy="4389436"/>
          </a:xfrm>
          <a:prstGeom prst="rect">
            <a:avLst/>
          </a:prstGeom>
        </p:spPr>
      </p:pic>
      <p:pic>
        <p:nvPicPr>
          <p:cNvPr id="4" name="Picture 3" descr="Log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924800" y="5867400"/>
            <a:ext cx="1066800" cy="8728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 descr="IMG_279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14400" y="1143001"/>
            <a:ext cx="3810000" cy="5078071"/>
          </a:xfrm>
          <a:prstGeom prst="rect">
            <a:avLst/>
          </a:prstGeom>
        </p:spPr>
      </p:pic>
      <p:pic>
        <p:nvPicPr>
          <p:cNvPr id="4" name="Picture 3" descr="Log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924800" y="5867400"/>
            <a:ext cx="1066800" cy="8728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en-US" dirty="0" smtClean="0"/>
              <a:t>Planting a rain garden</a:t>
            </a:r>
            <a:endParaRPr lang="en-US" dirty="0"/>
          </a:p>
        </p:txBody>
      </p:sp>
      <p:pic>
        <p:nvPicPr>
          <p:cNvPr id="4" name="Content Placeholder 3" descr="Western Garden Book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914400" y="1765300"/>
            <a:ext cx="3342235" cy="4387850"/>
          </a:xfrm>
        </p:spPr>
      </p:pic>
      <p:pic>
        <p:nvPicPr>
          <p:cNvPr id="6" name="Picture 5" descr="Log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924800" y="5867400"/>
            <a:ext cx="1066800" cy="8728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en-US" dirty="0" smtClean="0"/>
              <a:t>Soil Matters</a:t>
            </a:r>
            <a:endParaRPr lang="en-US" dirty="0"/>
          </a:p>
        </p:txBody>
      </p:sp>
      <p:pic>
        <p:nvPicPr>
          <p:cNvPr id="4" name="Content Placeholder 3" descr="Bay Area Soils Map.jpe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914400" y="1765299"/>
            <a:ext cx="3124200" cy="4645345"/>
          </a:xfrm>
        </p:spPr>
      </p:pic>
      <p:pic>
        <p:nvPicPr>
          <p:cNvPr id="6" name="Picture 5" descr="Log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924800" y="5867400"/>
            <a:ext cx="1066800" cy="8728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erengeti In The Soil 1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14400" y="1143000"/>
            <a:ext cx="4293430" cy="5181600"/>
          </a:xfrm>
          <a:prstGeom prst="rect">
            <a:avLst/>
          </a:prstGeom>
        </p:spPr>
      </p:pic>
      <p:pic>
        <p:nvPicPr>
          <p:cNvPr id="4" name="Picture 3" descr="Log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924800" y="5867400"/>
            <a:ext cx="1066800" cy="87283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38200" y="76200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  <a:latin typeface="+mj-lt"/>
              </a:rPr>
              <a:t>Illustration by </a:t>
            </a:r>
            <a:r>
              <a:rPr lang="en-US" dirty="0" err="1" smtClean="0">
                <a:solidFill>
                  <a:schemeClr val="tx2"/>
                </a:solidFill>
                <a:latin typeface="+mj-lt"/>
              </a:rPr>
              <a:t>Amadeo</a:t>
            </a:r>
            <a:r>
              <a:rPr lang="en-US" dirty="0" smtClean="0">
                <a:solidFill>
                  <a:schemeClr val="tx2"/>
                </a:solidFill>
                <a:latin typeface="+mj-lt"/>
              </a:rPr>
              <a:t> </a:t>
            </a:r>
            <a:r>
              <a:rPr lang="en-US" dirty="0" err="1" smtClean="0">
                <a:solidFill>
                  <a:schemeClr val="tx2"/>
                </a:solidFill>
                <a:latin typeface="+mj-lt"/>
              </a:rPr>
              <a:t>Bachar</a:t>
            </a:r>
            <a:endParaRPr lang="en-US" dirty="0">
              <a:solidFill>
                <a:schemeClr val="tx2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erengeti In The Soil 1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66692" y="1143000"/>
            <a:ext cx="4188846" cy="5181600"/>
          </a:xfrm>
          <a:prstGeom prst="rect">
            <a:avLst/>
          </a:prstGeom>
        </p:spPr>
      </p:pic>
      <p:pic>
        <p:nvPicPr>
          <p:cNvPr id="4" name="Picture 3" descr="Log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924800" y="5867400"/>
            <a:ext cx="1066800" cy="8728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51688"/>
            <a:ext cx="8229600" cy="1143000"/>
          </a:xfrm>
        </p:spPr>
        <p:txBody>
          <a:bodyPr>
            <a:normAutofit/>
          </a:bodyPr>
          <a:lstStyle/>
          <a:p>
            <a:r>
              <a:rPr lang="en-US" sz="4800" dirty="0" smtClean="0"/>
              <a:t>Improving soil moister retention</a:t>
            </a:r>
            <a:endParaRPr lang="en-US" sz="4800" dirty="0"/>
          </a:p>
        </p:txBody>
      </p:sp>
      <p:pic>
        <p:nvPicPr>
          <p:cNvPr id="4" name="Content Placeholder 3" descr="Sheet Mulch Diagram 2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897344" y="1937544"/>
            <a:ext cx="5940458" cy="3320256"/>
          </a:xfrm>
        </p:spPr>
      </p:pic>
      <p:pic>
        <p:nvPicPr>
          <p:cNvPr id="6" name="Picture 5" descr="Log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924800" y="5867400"/>
            <a:ext cx="1066800" cy="8728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erengeti In The Soil 1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14400" y="1143000"/>
            <a:ext cx="3176139" cy="5181600"/>
          </a:xfrm>
          <a:prstGeom prst="rect">
            <a:avLst/>
          </a:prstGeom>
        </p:spPr>
      </p:pic>
      <p:pic>
        <p:nvPicPr>
          <p:cNvPr id="3" name="Picture 2" descr="Log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924800" y="5867400"/>
            <a:ext cx="1066800" cy="8728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66800"/>
            <a:ext cx="67818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Divert rainwater to where it is needed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362200"/>
            <a:ext cx="8229600" cy="2865120"/>
          </a:xfrm>
        </p:spPr>
        <p:txBody>
          <a:bodyPr/>
          <a:lstStyle/>
          <a:p>
            <a:pPr lvl="1"/>
            <a:r>
              <a:rPr lang="en-US" dirty="0" smtClean="0"/>
              <a:t>Directly to planting areas, including lawns</a:t>
            </a:r>
          </a:p>
          <a:p>
            <a:pPr lvl="1"/>
            <a:r>
              <a:rPr lang="en-US" dirty="0" smtClean="0"/>
              <a:t>To basins and ponds</a:t>
            </a:r>
          </a:p>
          <a:p>
            <a:pPr lvl="1"/>
            <a:r>
              <a:rPr lang="en-US" dirty="0" smtClean="0"/>
              <a:t>To storage containers for later use</a:t>
            </a:r>
            <a:endParaRPr lang="en-US" dirty="0"/>
          </a:p>
        </p:txBody>
      </p:sp>
      <p:pic>
        <p:nvPicPr>
          <p:cNvPr id="4" name="Picture 3" descr="Pop-up Emitter Illustratio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16249" y="3810000"/>
            <a:ext cx="3069951" cy="2802865"/>
          </a:xfrm>
          <a:prstGeom prst="rect">
            <a:avLst/>
          </a:prstGeom>
        </p:spPr>
      </p:pic>
      <p:pic>
        <p:nvPicPr>
          <p:cNvPr id="6" name="Picture 5" descr="Log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924800" y="5867400"/>
            <a:ext cx="1066800" cy="8728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r>
              <a:rPr lang="en-US" dirty="0" smtClean="0"/>
              <a:t>Examples of diversion</a:t>
            </a:r>
            <a:endParaRPr lang="en-US" dirty="0"/>
          </a:p>
        </p:txBody>
      </p:sp>
      <p:pic>
        <p:nvPicPr>
          <p:cNvPr id="6" name="Content Placeholder 5" descr="Concrete Downspout Diverters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914400" y="1714500"/>
            <a:ext cx="4762500" cy="4762500"/>
          </a:xfrm>
        </p:spPr>
      </p:pic>
      <p:pic>
        <p:nvPicPr>
          <p:cNvPr id="5" name="Picture 4" descr="Log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924800" y="5867400"/>
            <a:ext cx="1066800" cy="8728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6" descr="Decorative Downspout Divert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14400" y="1168400"/>
            <a:ext cx="3810000" cy="5080000"/>
          </a:xfrm>
          <a:prstGeom prst="rect">
            <a:avLst/>
          </a:prstGeom>
        </p:spPr>
      </p:pic>
      <p:pic>
        <p:nvPicPr>
          <p:cNvPr id="4" name="Picture 3" descr="Log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924800" y="5867400"/>
            <a:ext cx="1066800" cy="8728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Downspout Diverter 1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914400" y="1143000"/>
            <a:ext cx="5105400" cy="5105400"/>
          </a:xfrm>
        </p:spPr>
      </p:pic>
      <p:pic>
        <p:nvPicPr>
          <p:cNvPr id="7" name="Picture 6" descr="Log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924800" y="5867400"/>
            <a:ext cx="1066800" cy="8728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r>
              <a:rPr lang="en-US" dirty="0" smtClean="0"/>
              <a:t>For small amounts of storage</a:t>
            </a:r>
            <a:endParaRPr lang="en-US" dirty="0"/>
          </a:p>
        </p:txBody>
      </p:sp>
      <p:pic>
        <p:nvPicPr>
          <p:cNvPr id="14" name="Picture 13" descr="Screenshot_2019-04-14 Rain Barrels(3)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8200" y="5562600"/>
            <a:ext cx="2085975" cy="552450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	 Consider Rain Barrels! </a:t>
            </a:r>
          </a:p>
          <a:p>
            <a:pPr>
              <a:buNone/>
            </a:pPr>
            <a:r>
              <a:rPr lang="en-US" dirty="0" smtClean="0"/>
              <a:t>	 For more information, and to apply for rebates, go to:</a:t>
            </a:r>
          </a:p>
          <a:p>
            <a:pPr>
              <a:buNone/>
            </a:pPr>
            <a:r>
              <a:rPr lang="en-US" dirty="0" smtClean="0"/>
              <a:t>	 BAWSCA.org</a:t>
            </a:r>
            <a:endParaRPr lang="en-US" dirty="0"/>
          </a:p>
        </p:txBody>
      </p:sp>
      <p:pic>
        <p:nvPicPr>
          <p:cNvPr id="8" name="Picture 7" descr="Log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924800" y="5867400"/>
            <a:ext cx="1066800" cy="8728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1365</TotalTime>
  <Words>795</Words>
  <Application>Microsoft Office PowerPoint</Application>
  <PresentationFormat>On-screen Show (4:3)</PresentationFormat>
  <Paragraphs>133</Paragraphs>
  <Slides>49</Slides>
  <Notes>44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0" baseType="lpstr">
      <vt:lpstr>Flow</vt:lpstr>
      <vt:lpstr>Harvesting Rainwater </vt:lpstr>
      <vt:lpstr>Presented by</vt:lpstr>
      <vt:lpstr>Why harvest rainwater?</vt:lpstr>
      <vt:lpstr>Capturing Rainwater </vt:lpstr>
      <vt:lpstr>Divert rainwater to where it is needed</vt:lpstr>
      <vt:lpstr>Examples of diversion</vt:lpstr>
      <vt:lpstr>Slide 7</vt:lpstr>
      <vt:lpstr>Slide 8</vt:lpstr>
      <vt:lpstr>For small amounts of storage</vt:lpstr>
      <vt:lpstr>Overflow is important, and also securing the storage containers</vt:lpstr>
      <vt:lpstr>Slide 11</vt:lpstr>
      <vt:lpstr>Other storage options are tanks</vt:lpstr>
      <vt:lpstr>Slide 13</vt:lpstr>
      <vt:lpstr>More tank options</vt:lpstr>
      <vt:lpstr>Slide 15</vt:lpstr>
      <vt:lpstr>Slide 16</vt:lpstr>
      <vt:lpstr>Design solutions</vt:lpstr>
      <vt:lpstr>Slide 18</vt:lpstr>
      <vt:lpstr>Slide 19</vt:lpstr>
      <vt:lpstr>Some built examples</vt:lpstr>
      <vt:lpstr>Slide 21</vt:lpstr>
      <vt:lpstr>Slide 22</vt:lpstr>
      <vt:lpstr>Slide 23</vt:lpstr>
      <vt:lpstr>For more information on urban design solutions  download San Francisco’s ‘Rainwater Harvesting Manual’  from docs on sfwater.org</vt:lpstr>
      <vt:lpstr>If you have the space, there are  other ways to harvest rain</vt:lpstr>
      <vt:lpstr>Detention Ponds</vt:lpstr>
      <vt:lpstr>Earthworks</vt:lpstr>
      <vt:lpstr>Slide 28</vt:lpstr>
      <vt:lpstr>Eight Principles</vt:lpstr>
      <vt:lpstr>Slide 30</vt:lpstr>
      <vt:lpstr>Slide 31</vt:lpstr>
      <vt:lpstr>Slide 32</vt:lpstr>
      <vt:lpstr>Slide 33</vt:lpstr>
      <vt:lpstr>Three Oaks Rain Garden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Planting a rain garden</vt:lpstr>
      <vt:lpstr>Soil Matters</vt:lpstr>
      <vt:lpstr>Slide 46</vt:lpstr>
      <vt:lpstr>Slide 47</vt:lpstr>
      <vt:lpstr>Improving soil moister retention</vt:lpstr>
      <vt:lpstr>Slide 49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Ira Johnson</dc:creator>
  <cp:lastModifiedBy>Ira Johnson</cp:lastModifiedBy>
  <cp:revision>92</cp:revision>
  <dcterms:created xsi:type="dcterms:W3CDTF">2019-04-16T17:00:18Z</dcterms:created>
  <dcterms:modified xsi:type="dcterms:W3CDTF">2019-04-24T16:08:42Z</dcterms:modified>
</cp:coreProperties>
</file>